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4" r:id="rId6"/>
    <p:sldId id="276" r:id="rId7"/>
    <p:sldId id="278" r:id="rId8"/>
    <p:sldId id="279" r:id="rId9"/>
    <p:sldId id="296" r:id="rId10"/>
    <p:sldId id="297" r:id="rId11"/>
    <p:sldId id="29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00" r:id="rId23"/>
    <p:sldId id="291" r:id="rId24"/>
    <p:sldId id="277" r:id="rId25"/>
    <p:sldId id="299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6">
          <p15:clr>
            <a:srgbClr val="A4A3A4"/>
          </p15:clr>
        </p15:guide>
        <p15:guide id="2" orient="horz" pos="2446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10">
          <p15:clr>
            <a:srgbClr val="A4A3A4"/>
          </p15:clr>
        </p15:guide>
        <p15:guide id="5" pos="5471">
          <p15:clr>
            <a:srgbClr val="A4A3A4"/>
          </p15:clr>
        </p15:guide>
        <p15:guide id="6" pos="2880">
          <p15:clr>
            <a:srgbClr val="A4A3A4"/>
          </p15:clr>
        </p15:guide>
        <p15:guide id="7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EA2C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62" autoAdjust="0"/>
  </p:normalViewPr>
  <p:slideViewPr>
    <p:cSldViewPr snapToGrid="0" snapToObjects="1">
      <p:cViewPr varScale="1">
        <p:scale>
          <a:sx n="64" d="100"/>
          <a:sy n="64" d="100"/>
        </p:scale>
        <p:origin x="852" y="60"/>
      </p:cViewPr>
      <p:guideLst>
        <p:guide orient="horz" pos="3746"/>
        <p:guide orient="horz" pos="2446"/>
        <p:guide orient="horz" pos="1296"/>
        <p:guide orient="horz" pos="1010"/>
        <p:guide pos="5471"/>
        <p:guide pos="2880"/>
        <p:guide pos="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CEBDF-547E-0F41-A966-80E3B05D051A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626A-CC1F-8A4F-8FA7-08C6F342F5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27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6243-FDCD-0042-9372-50BD462651DA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9B57-FF49-B34D-8ED2-D26751D288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3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a lot of cool technology that we’re going to demo today, but I wanted to spend a couple minutes to give some context about why this technology is important to our (and your) customers.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UI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Stable &amp; Secure interface – no JAVA!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Sizzle! – Modern look &amp; feel, reflects premium product when selling/demos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Short Integration Times – improving workflows for common tasks such as…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Device integration – templates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Graphic reuse- templates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Building Navigation for End Users – hierarchies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Finding &amp; Visualizing Data to make good business decisions faster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Search entire system using Tags! Much easier to use than BQL and all data is available in Supervisor when a JACE</a:t>
            </a:r>
            <a:r>
              <a:rPr lang="en-US" baseline="30000" dirty="0" smtClean="0">
                <a:latin typeface="Calibri" panose="020F0502020204030204" pitchFamily="34" charset="0"/>
              </a:rPr>
              <a:t>®</a:t>
            </a:r>
            <a:r>
              <a:rPr lang="en-US" baseline="0" dirty="0" smtClean="0"/>
              <a:t> joins system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Charting has been vastly improved to create richer reports and more easily diagnose system problems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Secure Systems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Simplified UI for configuring security settings for things like managing certificates and user permissions</a:t>
            </a:r>
          </a:p>
          <a:p>
            <a:pPr lvl="0">
              <a:buFont typeface="Arial" pitchFamily="34" charset="0"/>
              <a:buChar char="•"/>
            </a:pPr>
            <a:r>
              <a:rPr lang="en-US" baseline="0" dirty="0" smtClean="0"/>
              <a:t>Finally, we want to improve the Developer Experience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Our new UI framework is based on Open Web Technologies and we’ve refactored BajaScript to be more modular and easier to use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All new features will have published APIs with documentation and examples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Semantic modeling will enable the app developer community to defined a standardized interface to interact with devices that have been integrated into Niagara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  <a:p>
            <a:pPr lvl="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0A679-8C76-4A6E-8BA6-501750C3E5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4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F3A6B-B5CC-4782-8E32-0481F3EFED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8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3724F-12B3-4F82-8784-45CBAC35B6F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162A79-1484-4266-9700-7509F0F0746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2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Migration Tool</a:t>
            </a:r>
          </a:p>
          <a:p>
            <a:pPr marL="685800" lvl="1" indent="-228600">
              <a:buNone/>
            </a:pPr>
            <a:r>
              <a:rPr lang="en-US" dirty="0" smtClean="0"/>
              <a:t>Niagara</a:t>
            </a:r>
            <a:r>
              <a:rPr lang="en-US" baseline="0" dirty="0" smtClean="0"/>
              <a:t> 4 will come with a migration tool to move existing stations from AX to Niagara 4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Mixed System Support</a:t>
            </a:r>
          </a:p>
          <a:p>
            <a:pPr marL="685800" lvl="1" indent="-228600">
              <a:buNone/>
            </a:pPr>
            <a:r>
              <a:rPr lang="en-US" dirty="0" smtClean="0"/>
              <a:t>Station to Station Compatibility</a:t>
            </a:r>
          </a:p>
          <a:p>
            <a:pPr marL="228600" indent="-228600">
              <a:buAutoNum type="arabicPeriod"/>
            </a:pPr>
            <a:r>
              <a:rPr lang="en-US" dirty="0" smtClean="0"/>
              <a:t>Existing</a:t>
            </a:r>
            <a:r>
              <a:rPr lang="en-US" baseline="0" dirty="0" smtClean="0"/>
              <a:t> JACE Support</a:t>
            </a:r>
          </a:p>
          <a:p>
            <a:pPr marL="685800" lvl="1" indent="-228600">
              <a:buNone/>
            </a:pPr>
            <a:r>
              <a:rPr lang="en-US" baseline="0" dirty="0" smtClean="0"/>
              <a:t>Existing platforms that can run the hotspot VM are expected to move forward to Niagara 4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Titan on 3.8</a:t>
            </a:r>
          </a:p>
          <a:p>
            <a:pPr marL="685800" lvl="1" indent="-228600">
              <a:buNone/>
            </a:pPr>
            <a:r>
              <a:rPr lang="en-US" baseline="0" dirty="0" smtClean="0"/>
              <a:t>The subsequent update to 3.8 following the release of N4 will include hardware support for the Next generation JACE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AX Long term supported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2CEB9D-DA97-4D35-B284-C94359AC18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05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9B57-FF49-B34D-8ED2-D26751D288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97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9B57-FF49-B34D-8ED2-D26751D288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2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6775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4" cy="5946775"/>
          </a:xfrm>
          <a:prstGeom prst="rect">
            <a:avLst/>
          </a:prstGeom>
          <a:ln w="28575" cmpd="sng">
            <a:noFill/>
          </a:ln>
          <a:effectLst/>
        </p:spPr>
      </p:pic>
      <p:sp>
        <p:nvSpPr>
          <p:cNvPr id="7" name="Rectangle 6"/>
          <p:cNvSpPr/>
          <p:nvPr userDrawn="1"/>
        </p:nvSpPr>
        <p:spPr>
          <a:xfrm>
            <a:off x="-1" y="1603375"/>
            <a:ext cx="8685213" cy="2279650"/>
          </a:xfrm>
          <a:custGeom>
            <a:avLst/>
            <a:gdLst>
              <a:gd name="connsiteX0" fmla="*/ 0 w 7772400"/>
              <a:gd name="connsiteY0" fmla="*/ 0 h 2279650"/>
              <a:gd name="connsiteX1" fmla="*/ 7772400 w 7772400"/>
              <a:gd name="connsiteY1" fmla="*/ 0 h 2279650"/>
              <a:gd name="connsiteX2" fmla="*/ 7772400 w 7772400"/>
              <a:gd name="connsiteY2" fmla="*/ 2279650 h 2279650"/>
              <a:gd name="connsiteX3" fmla="*/ 0 w 7772400"/>
              <a:gd name="connsiteY3" fmla="*/ 2279650 h 2279650"/>
              <a:gd name="connsiteX4" fmla="*/ 0 w 7772400"/>
              <a:gd name="connsiteY4" fmla="*/ 0 h 2279650"/>
              <a:gd name="connsiteX0" fmla="*/ 0 w 7772400"/>
              <a:gd name="connsiteY0" fmla="*/ 0 h 2279650"/>
              <a:gd name="connsiteX1" fmla="*/ 6401432 w 7772400"/>
              <a:gd name="connsiteY1" fmla="*/ 0 h 2279650"/>
              <a:gd name="connsiteX2" fmla="*/ 7772400 w 7772400"/>
              <a:gd name="connsiteY2" fmla="*/ 2279650 h 2279650"/>
              <a:gd name="connsiteX3" fmla="*/ 0 w 7772400"/>
              <a:gd name="connsiteY3" fmla="*/ 2279650 h 2279650"/>
              <a:gd name="connsiteX4" fmla="*/ 0 w 7772400"/>
              <a:gd name="connsiteY4" fmla="*/ 0 h 227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79650">
                <a:moveTo>
                  <a:pt x="0" y="0"/>
                </a:moveTo>
                <a:lnTo>
                  <a:pt x="6401432" y="0"/>
                </a:lnTo>
                <a:lnTo>
                  <a:pt x="7772400" y="2279650"/>
                </a:lnTo>
                <a:lnTo>
                  <a:pt x="0" y="2279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tridium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9" y="6234358"/>
            <a:ext cx="1367371" cy="2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4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ro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3435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18E5D17-5618-B74E-A3ED-63BC40931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6234113"/>
            <a:ext cx="1919514" cy="365125"/>
          </a:xfrm>
        </p:spPr>
        <p:txBody>
          <a:bodyPr anchor="ctr">
            <a:normAutofit/>
          </a:bodyPr>
          <a:lstStyle>
            <a:lvl1pPr>
              <a:defRPr sz="1200" b="0" i="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Colum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708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3435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18E5D17-5618-B74E-A3ED-63BC40931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ridi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9" y="6234358"/>
            <a:ext cx="1367371" cy="24398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6234113"/>
            <a:ext cx="1919514" cy="365125"/>
          </a:xfrm>
        </p:spPr>
        <p:txBody>
          <a:bodyPr anchor="ctr">
            <a:normAutofit/>
          </a:bodyPr>
          <a:lstStyle>
            <a:lvl1pPr>
              <a:defRPr sz="1200" b="0" i="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89714" y="1600200"/>
            <a:ext cx="389708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47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Block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7086" cy="2146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3435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18E5D17-5618-B74E-A3ED-63BC40931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ridi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9" y="6234358"/>
            <a:ext cx="1367371" cy="24398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6234113"/>
            <a:ext cx="1919514" cy="365125"/>
          </a:xfrm>
        </p:spPr>
        <p:txBody>
          <a:bodyPr anchor="ctr">
            <a:normAutofit/>
          </a:bodyPr>
          <a:lstStyle>
            <a:lvl1pPr>
              <a:defRPr sz="1200" b="0" i="0">
                <a:solidFill>
                  <a:schemeClr val="tx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SECTION NAME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89714" y="1600200"/>
            <a:ext cx="3897086" cy="2146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57200" y="3982357"/>
            <a:ext cx="3897086" cy="2140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89714" y="3982357"/>
            <a:ext cx="3897086" cy="21408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tridium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29" y="6234358"/>
            <a:ext cx="1367371" cy="2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Red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176"/>
          <a:stretch/>
        </p:blipFill>
        <p:spPr>
          <a:xfrm>
            <a:off x="0" y="0"/>
            <a:ext cx="9142942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8230" cy="6859586"/>
          </a:xfrm>
          <a:prstGeom prst="rect">
            <a:avLst/>
          </a:prstGeom>
          <a:solidFill>
            <a:srgbClr val="D01724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T_BG_GRID-con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2339975" algn="l"/>
              </a:tabLst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 Slide Across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8231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T_BG_GRID-con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2339975" algn="l"/>
              </a:tabLst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Oran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"/>
          <a:stretch/>
        </p:blipFill>
        <p:spPr>
          <a:xfrm>
            <a:off x="0" y="0"/>
            <a:ext cx="9148231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-1"/>
            <a:ext cx="9148231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T_BG_GRID-con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2339975" algn="l"/>
              </a:tabLst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918" r="928" b="1294"/>
          <a:stretch/>
        </p:blipFill>
        <p:spPr>
          <a:xfrm>
            <a:off x="0" y="0"/>
            <a:ext cx="9148231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8231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PT_BG_GRID-conver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tabLst>
                <a:tab pos="2339975" algn="l"/>
              </a:tabLst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Red -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BG_GRID-conve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1586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6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 - Colo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BG_GRID-conve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1586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Orange - Colo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BG_GRID-conve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1586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6234478"/>
            <a:ext cx="1367365" cy="2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 -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_BG_GRID-conver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1586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9104" y="1964181"/>
            <a:ext cx="6850324" cy="83566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9104" y="2799847"/>
            <a:ext cx="6850324" cy="692746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C18E5D17-5618-B74E-A3ED-63BC40931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8" r:id="rId4"/>
    <p:sldLayoutId id="2147483660" r:id="rId5"/>
    <p:sldLayoutId id="2147483661" r:id="rId6"/>
    <p:sldLayoutId id="2147483652" r:id="rId7"/>
    <p:sldLayoutId id="2147483653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7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2A75C2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4572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685800" indent="-228600" algn="l" defTabSz="457200" rtl="0" eaLnBrk="1" latinLnBrk="0" hangingPunct="1">
        <a:spcBef>
          <a:spcPct val="20000"/>
        </a:spcBef>
        <a:buFont typeface="Lucida Grande"/>
        <a:buChar char="-"/>
        <a:defRPr sz="18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914400" indent="-228600" algn="l" defTabSz="457200" rtl="0" eaLnBrk="1" latinLnBrk="0" hangingPunct="1">
        <a:spcBef>
          <a:spcPct val="20000"/>
        </a:spcBef>
        <a:buFont typeface="Arial"/>
        <a:buChar char="•"/>
        <a:defRPr sz="15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500" b="0" i="1" kern="1200">
          <a:solidFill>
            <a:schemeClr val="tx2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gara-community.com/articles/Product_Guide/Developer-Program-Services-Hom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45.emf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104" y="2024469"/>
            <a:ext cx="6850324" cy="835666"/>
          </a:xfrm>
        </p:spPr>
        <p:txBody>
          <a:bodyPr>
            <a:noAutofit/>
          </a:bodyPr>
          <a:lstStyle/>
          <a:p>
            <a:r>
              <a:rPr lang="en-US" sz="5400" dirty="0" smtClean="0"/>
              <a:t>Niagara 4</a:t>
            </a:r>
            <a:br>
              <a:rPr lang="en-US" sz="5400" dirty="0" smtClean="0"/>
            </a:br>
            <a:r>
              <a:rPr lang="en-US" sz="3200" dirty="0" smtClean="0"/>
              <a:t>Features, compatibility &amp; licensing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008" y="35502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Find and visualize data</a:t>
            </a:r>
            <a:br>
              <a:rPr lang="en-US" dirty="0" smtClean="0">
                <a:solidFill>
                  <a:srgbClr val="0088CE"/>
                </a:solidFill>
              </a:rPr>
            </a:br>
            <a:r>
              <a:rPr lang="en-US" dirty="0" smtClean="0">
                <a:solidFill>
                  <a:srgbClr val="0088CE"/>
                </a:solidFill>
              </a:rPr>
              <a:t>	</a:t>
            </a:r>
            <a:r>
              <a:rPr lang="en-US" sz="2800" dirty="0" smtClean="0">
                <a:solidFill>
                  <a:srgbClr val="0088CE"/>
                </a:solidFill>
              </a:rPr>
              <a:t>Navigation</a:t>
            </a:r>
            <a:r>
              <a:rPr lang="en-US" dirty="0" smtClean="0">
                <a:solidFill>
                  <a:srgbClr val="0088CE"/>
                </a:solidFill>
              </a:rPr>
              <a:t/>
            </a:r>
            <a:br>
              <a:rPr lang="en-US" dirty="0" smtClean="0">
                <a:solidFill>
                  <a:srgbClr val="0088CE"/>
                </a:solidFill>
              </a:rPr>
            </a:br>
            <a:endParaRPr lang="en-US" dirty="0">
              <a:solidFill>
                <a:srgbClr val="0088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16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Navigation hierarchy based on tags</a:t>
            </a:r>
          </a:p>
          <a:p>
            <a:pPr lvl="2"/>
            <a:r>
              <a:rPr lang="en-US" sz="2000" dirty="0" smtClean="0"/>
              <a:t>Tag relationships define structure</a:t>
            </a:r>
          </a:p>
          <a:p>
            <a:pPr lvl="2"/>
            <a:r>
              <a:rPr lang="en-US" sz="2000" dirty="0" smtClean="0"/>
              <a:t>Multiple hierarchies to match user role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Devices / points auto-populate</a:t>
            </a:r>
          </a:p>
        </p:txBody>
      </p:sp>
      <p:pic>
        <p:nvPicPr>
          <p:cNvPr id="40962" name="Picture 2" descr="C:\Users\e525060\Documents\Work\Niagara AX\Marketing\Products\v4.0\Demo\HD Screenshots\Hierarch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1840" y="2882819"/>
            <a:ext cx="5060052" cy="3162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09800" y="8153400"/>
            <a:ext cx="4133850" cy="428625"/>
          </a:xfrm>
          <a:prstGeom prst="rect">
            <a:avLst/>
          </a:prstGeom>
          <a:solidFill>
            <a:srgbClr val="CE0000"/>
          </a:solidFill>
          <a:ln w="9525">
            <a:noFill/>
            <a:bevel/>
            <a:headEnd/>
            <a:tailEnd/>
          </a:ln>
        </p:spPr>
        <p:txBody>
          <a:bodyPr wrap="square" lIns="91405" tIns="45702" rIns="91405" bIns="45702" anchor="ctr">
            <a:noAutofit/>
          </a:bodyPr>
          <a:lstStyle/>
          <a:p>
            <a:pPr marL="228600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Navigation</a:t>
            </a:r>
          </a:p>
        </p:txBody>
      </p:sp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Find </a:t>
            </a:r>
            <a:r>
              <a:rPr lang="en-US" dirty="0" smtClean="0">
                <a:solidFill>
                  <a:srgbClr val="0088CE"/>
                </a:solidFill>
              </a:rPr>
              <a:t>and</a:t>
            </a:r>
            <a:r>
              <a:rPr lang="en-US" dirty="0" smtClean="0"/>
              <a:t> visualize data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Dashboards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04" y="1509768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1775" indent="-173038">
              <a:buFont typeface="Arial" pitchFamily="34" charset="0"/>
              <a:buChar char="•"/>
            </a:pPr>
            <a:r>
              <a:rPr lang="en-US" dirty="0" smtClean="0"/>
              <a:t>Drag ‘n’ drop data onto dashboard in real time</a:t>
            </a:r>
          </a:p>
          <a:p>
            <a:pPr marL="231775" indent="-173038">
              <a:buFont typeface="Arial" pitchFamily="34" charset="0"/>
              <a:buChar char="•"/>
            </a:pPr>
            <a:r>
              <a:rPr lang="en-US" dirty="0" smtClean="0"/>
              <a:t>Supports web browser as a widget</a:t>
            </a:r>
          </a:p>
          <a:p>
            <a:pPr marL="231775" indent="-173038">
              <a:buFont typeface="Arial" pitchFamily="34" charset="0"/>
              <a:buChar char="•"/>
            </a:pPr>
            <a:r>
              <a:rPr lang="en-US" dirty="0" smtClean="0"/>
              <a:t>Users can save custom dashboards to view later</a:t>
            </a:r>
          </a:p>
        </p:txBody>
      </p:sp>
      <p:pic>
        <p:nvPicPr>
          <p:cNvPr id="41986" name="Picture 2" descr="C:\Users\e525060\Documents\Work\Niagara AX\Marketing\Products\v4.0\Demo\HD Screenshots\Dashboar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5212495" cy="325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Find and visualize data</a:t>
            </a:r>
            <a:br>
              <a:rPr lang="en-US" dirty="0" smtClean="0">
                <a:solidFill>
                  <a:srgbClr val="0088CE"/>
                </a:solidFill>
              </a:rPr>
            </a:br>
            <a:r>
              <a:rPr lang="en-US" dirty="0" smtClean="0">
                <a:solidFill>
                  <a:srgbClr val="0088CE"/>
                </a:solidFill>
              </a:rPr>
              <a:t>	</a:t>
            </a:r>
            <a:r>
              <a:rPr lang="en-US" sz="2800" dirty="0" smtClean="0">
                <a:solidFill>
                  <a:srgbClr val="0088CE"/>
                </a:solidFill>
              </a:rPr>
              <a:t>Charts</a:t>
            </a:r>
            <a:endParaRPr lang="en-US" sz="2800" dirty="0">
              <a:solidFill>
                <a:srgbClr val="0088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912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Drag ‘n’ drop data onto charts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Easily compare multiple points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Point status visible on chart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Save charts for later use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Data cleanser for handling bad data</a:t>
            </a:r>
          </a:p>
        </p:txBody>
      </p:sp>
      <p:pic>
        <p:nvPicPr>
          <p:cNvPr id="43010" name="Picture 2" descr="C:\Users\e525060\Documents\Work\Niagara AX\Marketing\Products\v4.0\Demo\HD Screenshots\Chart-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42" y="3649224"/>
            <a:ext cx="3825342" cy="2390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440" y="3631640"/>
            <a:ext cx="362065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 descr="C:\Users\e525060\Documents\Work\Niagara AX\Marketing\Products\v4.0\Demo\HD Screenshots\Data-Cleanse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69784"/>
            <a:ext cx="365785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Faster integrations</a:t>
            </a:r>
            <a:br>
              <a:rPr lang="en-US" dirty="0" smtClean="0">
                <a:solidFill>
                  <a:srgbClr val="0088CE"/>
                </a:solidFill>
              </a:rPr>
            </a:br>
            <a:r>
              <a:rPr lang="en-US" dirty="0" smtClean="0">
                <a:solidFill>
                  <a:srgbClr val="0088CE"/>
                </a:solidFill>
              </a:rPr>
              <a:t>	</a:t>
            </a:r>
            <a:r>
              <a:rPr lang="en-US" sz="2400" dirty="0" smtClean="0">
                <a:solidFill>
                  <a:srgbClr val="0088CE"/>
                </a:solidFill>
              </a:rPr>
              <a:t>Workbench improvements</a:t>
            </a:r>
            <a:endParaRPr lang="en-US" dirty="0">
              <a:solidFill>
                <a:srgbClr val="0088C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Re-designed property sheet</a:t>
            </a:r>
            <a:endParaRPr lang="en-US" sz="1600" dirty="0" smtClean="0"/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Integrated search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Fewer clicks; more intuitive dialogs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Important data stands out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4953000" y="2133600"/>
            <a:ext cx="3889502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24" y="3429000"/>
            <a:ext cx="413295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Faster</a:t>
            </a:r>
            <a:r>
              <a:rPr lang="en-US" dirty="0" smtClean="0"/>
              <a:t> integrations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72" y="1519816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 Create templates for common integrations</a:t>
            </a:r>
          </a:p>
          <a:p>
            <a:pPr lvl="2"/>
            <a:r>
              <a:rPr lang="en-US" dirty="0" smtClean="0"/>
              <a:t>Tags, graphics and logic can be embedded in templates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Deploy templates to save time</a:t>
            </a:r>
          </a:p>
          <a:p>
            <a:pPr lvl="2"/>
            <a:r>
              <a:rPr lang="en-US" dirty="0" smtClean="0"/>
              <a:t>Template configuration wizard</a:t>
            </a:r>
          </a:p>
          <a:p>
            <a:pPr lvl="2"/>
            <a:r>
              <a:rPr lang="en-US" dirty="0" smtClean="0"/>
              <a:t>External links suggested</a:t>
            </a:r>
            <a:br>
              <a:rPr lang="en-US" dirty="0" smtClean="0"/>
            </a:br>
            <a:r>
              <a:rPr lang="en-US" dirty="0" smtClean="0"/>
              <a:t>based on tags</a:t>
            </a:r>
          </a:p>
        </p:txBody>
      </p:sp>
      <p:pic>
        <p:nvPicPr>
          <p:cNvPr id="44034" name="Picture 2" descr="C:\Users\e525060\Documents\Work\Niagara AX\Marketing\Products\v4.0\Demo\HD Screenshots\Template-Desig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880" y="3703656"/>
            <a:ext cx="4648200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C:\Users\e525060\Documents\Work\Niagara AX\Marketing\Products\v4.0\Demo\HD Screenshots\Template-Deploy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2415110"/>
            <a:ext cx="4529668" cy="254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Security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88CE"/>
                </a:solidFill>
              </a:rPr>
              <a:t>new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32" y="1278664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Tridium module code signing</a:t>
            </a:r>
          </a:p>
          <a:p>
            <a:pPr lvl="2"/>
            <a:r>
              <a:rPr lang="en-US" dirty="0" smtClean="0"/>
              <a:t>Verify module author and that code hasn’t been altered or corrupted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Role-based access control</a:t>
            </a:r>
          </a:p>
          <a:p>
            <a:pPr lvl="2"/>
            <a:r>
              <a:rPr lang="en-US" dirty="0" smtClean="0"/>
              <a:t>Manage user roles and permissions with tags</a:t>
            </a:r>
          </a:p>
        </p:txBody>
      </p:sp>
      <p:pic>
        <p:nvPicPr>
          <p:cNvPr id="11" name="Picture 2" descr="C:\Users\e525060\Documents\Work\Niagara AX\Marketing\Products\v4.0\Demo\HD Screenshots\Role-Based-Permiss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24852"/>
            <a:ext cx="5273395" cy="329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Extensible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8CE"/>
                </a:solidFill>
              </a:rPr>
              <a:t>platform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Developer support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38" y="1752600"/>
            <a:ext cx="376498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38600" y="1950182"/>
            <a:ext cx="4648200" cy="452596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UX framework based on open web technology</a:t>
            </a:r>
          </a:p>
          <a:p>
            <a:pPr marL="682625" marR="0" lvl="2" indent="-392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HTML5, CSS3, JSON, etc.</a:t>
            </a:r>
          </a:p>
          <a:p>
            <a:pPr marL="682625" marR="0" lvl="2" indent="-3921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BajaScript v2.0</a:t>
            </a:r>
          </a:p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public APIs</a:t>
            </a:r>
          </a:p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Historian DB API</a:t>
            </a:r>
          </a:p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Queryable tags enables app community</a:t>
            </a:r>
          </a:p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documentation and examples:</a:t>
            </a:r>
          </a:p>
          <a:p>
            <a:pPr marL="457200" marR="0" lvl="1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https://www.niagara-community.com/articles/Product_Guide/Developer-Program-Services-Home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0513" marR="0" lvl="0" indent="-290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150812"/>
            <a:ext cx="8229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Narrow Ligh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79180"/>
              </p:ext>
            </p:extLst>
          </p:nvPr>
        </p:nvGraphicFramePr>
        <p:xfrm>
          <a:off x="330760" y="232785"/>
          <a:ext cx="8515349" cy="581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198"/>
                <a:gridCol w="5536151"/>
              </a:tblGrid>
              <a:tr h="75898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Niagara 4 Features Summary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20546">
                <a:tc>
                  <a:txBody>
                    <a:bodyPr/>
                    <a:lstStyle/>
                    <a:p>
                      <a:pPr marL="60325" marR="0" lvl="0" indent="31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UI / visualization enhancements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Move away from JAVA applet – convert key end user views</a:t>
                      </a:r>
                    </a:p>
                    <a:p>
                      <a:pPr marL="23018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Hierarchical navigation (via tags)</a:t>
                      </a:r>
                    </a:p>
                    <a:p>
                      <a:pPr marL="23018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New UX framework (HTML5) and design language</a:t>
                      </a:r>
                    </a:p>
                    <a:p>
                      <a:pPr marL="23018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Workbench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workflow improvements</a:t>
                      </a:r>
                    </a:p>
                    <a:p>
                      <a:pPr marL="230188" marR="0" lvl="1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Improve UI developer experience (BajaScript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v2.0)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269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Reporting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Customizable dashboards</a:t>
                      </a:r>
                    </a:p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 cleansing capabilities</a:t>
                      </a:r>
                    </a:p>
                    <a:p>
                      <a:pPr marL="457200" indent="-228600" algn="l">
                        <a:buClrTx/>
                        <a:buFont typeface="Arial" pitchFamily="34" charset="0"/>
                        <a:buChar char="‒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Series transform improvements</a:t>
                      </a:r>
                    </a:p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Advanced charting</a:t>
                      </a:r>
                    </a:p>
                    <a:p>
                      <a:pPr marL="457200" indent="-228600" algn="l">
                        <a:buClrTx/>
                        <a:buFont typeface="Arial" pitchFamily="34" charset="0"/>
                        <a:buChar char="‒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Line and bar charts</a:t>
                      </a:r>
                    </a:p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Local Niagara station search/queries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01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Security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Role-based access control</a:t>
                      </a:r>
                    </a:p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Code signing</a:t>
                      </a:r>
                    </a:p>
                  </a:txBody>
                  <a:tcPr/>
                </a:tc>
              </a:tr>
              <a:tr h="5012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 management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Device templating</a:t>
                      </a:r>
                    </a:p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Tagging</a:t>
                      </a:r>
                    </a:p>
                  </a:txBody>
                  <a:tcPr/>
                </a:tc>
              </a:tr>
              <a:tr h="4160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Licensing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176213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Capacity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licensing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93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JACE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®</a:t>
                      </a:r>
                      <a:r>
                        <a:rPr lang="en-US" sz="2000" dirty="0" smtClean="0"/>
                        <a:t> 8000 support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0188" marR="0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WiFi</a:t>
                      </a:r>
                    </a:p>
                    <a:p>
                      <a:pPr marL="230188" marR="0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USB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backup and restore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797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Niagara AX migration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0188" indent="-173038" algn="l">
                        <a:buClrTx/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migration tool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294723"/>
            <a:ext cx="8515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JACE is a registered trademark of Tridium Inc.</a:t>
            </a:r>
            <a:endParaRPr lang="en-US" sz="1200" dirty="0">
              <a:solidFill>
                <a:srgbClr val="3C3C3E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088CE"/>
                </a:solidFill>
              </a:rPr>
              <a:t>Niagara AX-Niagara 4 compatibility</a:t>
            </a:r>
            <a:endParaRPr lang="en-US" dirty="0">
              <a:solidFill>
                <a:srgbClr val="0088C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600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75000"/>
              </a:lnSpc>
            </a:pPr>
            <a:r>
              <a:rPr lang="en-US" sz="1900" b="1" dirty="0" smtClean="0"/>
              <a:t>Network compatibility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Systems can have mix of Niagara AX and Niagara </a:t>
            </a:r>
            <a:r>
              <a:rPr lang="en-US" sz="1900" smtClean="0"/>
              <a:t>4 JACE</a:t>
            </a:r>
            <a:r>
              <a:rPr lang="en-US" sz="1900" smtClean="0">
                <a:latin typeface="Calibri" panose="020F0502020204030204" pitchFamily="34" charset="0"/>
              </a:rPr>
              <a:t>®</a:t>
            </a:r>
            <a:r>
              <a:rPr lang="en-US" sz="1900" smtClean="0"/>
              <a:t> </a:t>
            </a:r>
            <a:r>
              <a:rPr lang="en-US" sz="1900" dirty="0" smtClean="0"/>
              <a:t>controllers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Niagara network will work between Niagara AX and Niagara 4</a:t>
            </a:r>
          </a:p>
          <a:p>
            <a:pPr lvl="3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1900" dirty="0" smtClean="0"/>
              <a:t>v3.6u4, v3.7u1, v3.8R required</a:t>
            </a:r>
          </a:p>
          <a:p>
            <a:pPr lvl="1">
              <a:lnSpc>
                <a:spcPct val="75000"/>
              </a:lnSpc>
            </a:pPr>
            <a:r>
              <a:rPr lang="en-US" sz="1900" b="1" dirty="0" smtClean="0"/>
              <a:t>Station conversion tool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Tridium will offer tool to convert  Niagara AX stations to Niagara 4 stations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party modules can be converted when vendors provide Niagara 4</a:t>
            </a:r>
            <a:br>
              <a:rPr lang="en-US" sz="1900" dirty="0" smtClean="0"/>
            </a:br>
            <a:r>
              <a:rPr lang="en-US" sz="1900" dirty="0" smtClean="0"/>
              <a:t>versions of their content</a:t>
            </a:r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1900" dirty="0" smtClean="0"/>
              <a:t>Converted stations may not work without updated 3</a:t>
            </a:r>
            <a:r>
              <a:rPr lang="en-US" sz="1900" baseline="30000" dirty="0" smtClean="0"/>
              <a:t>rd</a:t>
            </a:r>
            <a:r>
              <a:rPr lang="en-US" sz="1900" dirty="0" smtClean="0"/>
              <a:t> party modules</a:t>
            </a:r>
            <a:endParaRPr lang="en-US" sz="1900" b="1" dirty="0" smtClean="0"/>
          </a:p>
          <a:p>
            <a:pPr lvl="1">
              <a:lnSpc>
                <a:spcPct val="75000"/>
              </a:lnSpc>
            </a:pPr>
            <a:r>
              <a:rPr lang="en-US" sz="1900" b="1" dirty="0" smtClean="0"/>
              <a:t>Developer APIs</a:t>
            </a:r>
            <a:endParaRPr lang="en-US" sz="1900" dirty="0" smtClean="0"/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Rare opportunity to make breaking changes to Niagara APIs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Developers will have to re-compile/re-factor their modules for Niagara 4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Most modules will only require minor re-factor for developers</a:t>
            </a:r>
          </a:p>
          <a:p>
            <a:pPr lvl="2">
              <a:lnSpc>
                <a:spcPct val="11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US" sz="1900" dirty="0" smtClean="0"/>
              <a:t>N-driver driver framework supported – older driver frameworks deprecated</a:t>
            </a:r>
          </a:p>
          <a:p>
            <a:pPr lvl="1">
              <a:lnSpc>
                <a:spcPct val="75000"/>
              </a:lnSpc>
            </a:pPr>
            <a:r>
              <a:rPr lang="en-US" sz="1900" b="1" dirty="0" smtClean="0"/>
              <a:t>Hardware</a:t>
            </a:r>
          </a:p>
          <a:p>
            <a:pPr lvl="2">
              <a:lnSpc>
                <a:spcPct val="110000"/>
              </a:lnSpc>
            </a:pPr>
            <a:r>
              <a:rPr lang="en-US" sz="1900" dirty="0" smtClean="0"/>
              <a:t>Runs on any JACE w/ hotspot VM (J3E, J6, J6E, J7)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900" dirty="0" smtClean="0"/>
              <a:t>Runs on the JACE 8000</a:t>
            </a:r>
          </a:p>
          <a:p>
            <a:pPr lvl="1">
              <a:lnSpc>
                <a:spcPct val="75000"/>
              </a:lnSpc>
            </a:pPr>
            <a:endParaRPr lang="en-US" sz="1900" dirty="0" smtClean="0"/>
          </a:p>
          <a:p>
            <a:pPr>
              <a:lnSpc>
                <a:spcPct val="75000"/>
              </a:lnSpc>
            </a:pPr>
            <a:endParaRPr lang="en-US" sz="1800" dirty="0" smtClean="0"/>
          </a:p>
          <a:p>
            <a:pPr>
              <a:lnSpc>
                <a:spcPct val="75000"/>
              </a:lnSpc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14400" y="0"/>
            <a:ext cx="73152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95173" y="6324600"/>
            <a:ext cx="926164" cy="380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8" name="Picture 24" descr="C:\Users\e500460\AppData\Local\Temp\SNAGHTMLb972f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55" y="1302114"/>
            <a:ext cx="7505700" cy="4962526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4716" y="3497443"/>
            <a:ext cx="8139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Users\e500460\AppData\Local\Temp\SNAGHTMLafddf11.PNG"/>
          <p:cNvPicPr>
            <a:picLocks noChangeAspect="1" noChangeArrowheads="1"/>
          </p:cNvPicPr>
          <p:nvPr/>
        </p:nvPicPr>
        <p:blipFill>
          <a:blip r:embed="rId5" cstate="print"/>
          <a:srcRect l="5755" r="13669"/>
          <a:stretch>
            <a:fillRect/>
          </a:stretch>
        </p:blipFill>
        <p:spPr bwMode="auto">
          <a:xfrm>
            <a:off x="5105912" y="853303"/>
            <a:ext cx="1401170" cy="16764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6572" y="4093791"/>
            <a:ext cx="1143000" cy="20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itan.png"/>
          <p:cNvPicPr>
            <a:picLocks noChangeAspect="1"/>
          </p:cNvPicPr>
          <p:nvPr/>
        </p:nvPicPr>
        <p:blipFill>
          <a:blip r:embed="rId7" cstate="print"/>
          <a:srcRect l="14167" r="27500" b="5261"/>
          <a:stretch>
            <a:fillRect/>
          </a:stretch>
        </p:blipFill>
        <p:spPr>
          <a:xfrm>
            <a:off x="7041392" y="3651831"/>
            <a:ext cx="746760" cy="533400"/>
          </a:xfrm>
          <a:prstGeom prst="rect">
            <a:avLst/>
          </a:prstGeom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752" y="4091803"/>
            <a:ext cx="1143000" cy="20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itan.png"/>
          <p:cNvPicPr>
            <a:picLocks noChangeAspect="1"/>
          </p:cNvPicPr>
          <p:nvPr/>
        </p:nvPicPr>
        <p:blipFill>
          <a:blip r:embed="rId7" cstate="print"/>
          <a:srcRect l="14167" r="27500" b="5261"/>
          <a:stretch>
            <a:fillRect/>
          </a:stretch>
        </p:blipFill>
        <p:spPr>
          <a:xfrm>
            <a:off x="5486400" y="3657600"/>
            <a:ext cx="746760" cy="533400"/>
          </a:xfrm>
          <a:prstGeom prst="rect">
            <a:avLst/>
          </a:prstGeom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print"/>
          <a:srcRect l="26222" t="11920"/>
          <a:stretch>
            <a:fillRect/>
          </a:stretch>
        </p:blipFill>
        <p:spPr bwMode="auto">
          <a:xfrm>
            <a:off x="5342132" y="1440043"/>
            <a:ext cx="926164" cy="58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1652" y="3512023"/>
            <a:ext cx="762000" cy="2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7491" y="3703183"/>
            <a:ext cx="609601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8" cstate="print"/>
          <a:srcRect l="26222" t="11920"/>
          <a:stretch>
            <a:fillRect/>
          </a:stretch>
        </p:blipFill>
        <p:spPr bwMode="auto">
          <a:xfrm>
            <a:off x="6393692" y="3756523"/>
            <a:ext cx="466136" cy="3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http://www.newbrandanalytics.com/blog/wp-content/uploads/2013/12/black-wifi-icon-hi-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109504" y="3583206"/>
            <a:ext cx="228600" cy="180213"/>
          </a:xfrm>
          <a:prstGeom prst="rect">
            <a:avLst/>
          </a:prstGeom>
          <a:noFill/>
        </p:spPr>
      </p:pic>
      <p:sp>
        <p:nvSpPr>
          <p:cNvPr id="39" name="Title 3"/>
          <p:cNvSpPr txBox="1">
            <a:spLocks/>
          </p:cNvSpPr>
          <p:nvPr/>
        </p:nvSpPr>
        <p:spPr>
          <a:xfrm>
            <a:off x="120840" y="120868"/>
            <a:ext cx="7848600" cy="6873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Niagara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AX</a:t>
            </a:r>
            <a:r>
              <a:rPr kumimoji="0" lang="en-US" sz="3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3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to Niagara 4 </a:t>
            </a:r>
            <a:r>
              <a:rPr lang="en-US" sz="3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upgrade path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892552" y="830443"/>
            <a:ext cx="1828800" cy="1905000"/>
          </a:xfrm>
          <a:prstGeom prst="rect">
            <a:avLst/>
          </a:prstGeom>
          <a:noFill/>
          <a:ln w="85725" cap="flat" cmpd="sng" algn="ctr">
            <a:solidFill>
              <a:srgbClr val="FF00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181600" y="3421243"/>
            <a:ext cx="1219200" cy="998357"/>
          </a:xfrm>
          <a:prstGeom prst="rect">
            <a:avLst/>
          </a:prstGeom>
          <a:noFill/>
          <a:ln w="85725" cap="flat" cmpd="sng" algn="ctr">
            <a:solidFill>
              <a:srgbClr val="FF00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276600" y="3421243"/>
            <a:ext cx="1524000" cy="922157"/>
          </a:xfrm>
          <a:prstGeom prst="rect">
            <a:avLst/>
          </a:prstGeom>
          <a:noFill/>
          <a:ln w="85725" cap="flat" cmpd="sng" algn="ctr">
            <a:solidFill>
              <a:srgbClr val="FF00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781800" y="3477347"/>
            <a:ext cx="1311152" cy="922157"/>
          </a:xfrm>
          <a:prstGeom prst="rect">
            <a:avLst/>
          </a:prstGeom>
          <a:noFill/>
          <a:ln w="85725" cap="flat" cmpd="sng" algn="ctr">
            <a:solidFill>
              <a:srgbClr val="FF00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447800" y="3421243"/>
            <a:ext cx="1219200" cy="845957"/>
          </a:xfrm>
          <a:prstGeom prst="rect">
            <a:avLst/>
          </a:prstGeom>
          <a:noFill/>
          <a:ln w="85725" cap="flat" cmpd="sng" algn="ctr">
            <a:solidFill>
              <a:srgbClr val="FF0000">
                <a:alpha val="42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88" y="1016138"/>
            <a:ext cx="926164" cy="302422"/>
          </a:xfrm>
          <a:prstGeom prst="rect">
            <a:avLst/>
          </a:prstGeom>
          <a:noFill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58" y="3512023"/>
            <a:ext cx="502094" cy="16395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3538331" y="3520470"/>
            <a:ext cx="280765" cy="162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38" y="3476585"/>
            <a:ext cx="610624" cy="1993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17973" y="1330225"/>
            <a:ext cx="793317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0" indent="-284163">
              <a:spcBef>
                <a:spcPts val="600"/>
              </a:spcBef>
              <a:buClr>
                <a:srgbClr val="3C3C3E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C3C3E"/>
                </a:solidFill>
                <a:latin typeface="Calibri" pitchFamily="34" charset="0"/>
                <a:cs typeface="Calibri" pitchFamily="34" charset="0"/>
              </a:rPr>
              <a:t>Niagara 4 overview</a:t>
            </a:r>
          </a:p>
          <a:p>
            <a:pPr marL="284163" lvl="0" indent="-284163">
              <a:spcBef>
                <a:spcPts val="600"/>
              </a:spcBef>
              <a:buClr>
                <a:srgbClr val="3C3C3E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C3C3E"/>
                </a:solidFill>
                <a:latin typeface="Calibri" pitchFamily="34" charset="0"/>
                <a:cs typeface="Calibri" pitchFamily="34" charset="0"/>
              </a:rPr>
              <a:t>Niagara AX-Niagara 4 compatibility</a:t>
            </a:r>
          </a:p>
          <a:p>
            <a:pPr marL="284163" lvl="0" indent="-284163">
              <a:spcBef>
                <a:spcPts val="600"/>
              </a:spcBef>
              <a:buClr>
                <a:srgbClr val="3C3C3E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C3C3E"/>
                </a:solidFill>
                <a:latin typeface="Calibri" pitchFamily="34" charset="0"/>
                <a:cs typeface="Calibri" pitchFamily="34" charset="0"/>
              </a:rPr>
              <a:t>Software maintenance (SMA)</a:t>
            </a:r>
          </a:p>
          <a:p>
            <a:pPr marL="284163" lvl="0" indent="-284163">
              <a:spcBef>
                <a:spcPts val="600"/>
              </a:spcBef>
              <a:buClr>
                <a:srgbClr val="3C3C3E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C3C3E"/>
                </a:solidFill>
                <a:latin typeface="Calibri" pitchFamily="34" charset="0"/>
                <a:cs typeface="Calibri" pitchFamily="34" charset="0"/>
              </a:rPr>
              <a:t>Licensing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8CE"/>
                </a:solidFill>
              </a:rPr>
              <a:t>Topics</a:t>
            </a:r>
            <a:endParaRPr lang="en-US" dirty="0">
              <a:solidFill>
                <a:srgbClr val="0088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thetechinfogroup.com/images/stories/preventativemainten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445" y="2133600"/>
            <a:ext cx="1959238" cy="16004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98577" y="2895600"/>
            <a:ext cx="7153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34" charset="0"/>
                <a:cs typeface="Helvetica" pitchFamily="34" charset="0"/>
              </a:rPr>
              <a:t>Value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propositions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Many end users explicitly ask for a maintenance program to reduce risk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Distributors no longer worry about out-of-date versions sitting in stock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System integrators can add SMA to service programs – additional value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0242" name="Picture 2" descr="http://www.sig.eu/blobs/Nieuws/2011/When%20Does%20Software%20Renovation%20Pay%20Back-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072" y="4495800"/>
            <a:ext cx="2529115" cy="1527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689" y="1371600"/>
            <a:ext cx="8349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34" charset="0"/>
                <a:cs typeface="Helvetica" pitchFamily="34" charset="0"/>
              </a:rPr>
              <a:t>Program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summary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18 months included with every license (additional years can also be purchased up front)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Gap charges apply if SMA purchases after expiration </a:t>
            </a:r>
            <a:r>
              <a:rPr lang="en-US" sz="1600" smtClean="0">
                <a:latin typeface="Helvetica" pitchFamily="34" charset="0"/>
                <a:cs typeface="Helvetica" pitchFamily="34" charset="0"/>
              </a:rPr>
              <a:t>(5-year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max)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All update builds, patches and upgrades are provided as part of SMA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566" y="4419600"/>
            <a:ext cx="6863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34" charset="0"/>
                <a:cs typeface="Helvetica" pitchFamily="34" charset="0"/>
              </a:rPr>
              <a:t>Support 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period for Niagara AX</a:t>
            </a:r>
            <a:endParaRPr lang="en-US" b="1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Standard release: 4 years from release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Long-term release: 7 years from release</a:t>
            </a:r>
          </a:p>
          <a:p>
            <a:pPr marL="228600" lvl="1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Niagara AX v3.8 is designated a long-term release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Tech support available until product EOL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Software</a:t>
            </a:r>
            <a:r>
              <a:rPr lang="en-US" dirty="0" smtClean="0"/>
              <a:t> maintenance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075" y="409575"/>
            <a:ext cx="594360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 </a:t>
            </a:r>
          </a:p>
          <a:p>
            <a:pPr algn="r">
              <a:spcBef>
                <a:spcPct val="50000"/>
              </a:spcBef>
            </a:pPr>
            <a:endParaRPr lang="en-US" sz="1600" b="1" i="1" dirty="0"/>
          </a:p>
          <a:p>
            <a:pPr algn="r"/>
            <a:endParaRPr lang="en-US" sz="1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4459" y="753517"/>
            <a:ext cx="8455572" cy="5298923"/>
            <a:chOff x="298224" y="426556"/>
            <a:chExt cx="8397872" cy="6268154"/>
          </a:xfrm>
        </p:grpSpPr>
        <p:sp>
          <p:nvSpPr>
            <p:cNvPr id="33" name="TextBox 32"/>
            <p:cNvSpPr txBox="1"/>
            <p:nvPr/>
          </p:nvSpPr>
          <p:spPr>
            <a:xfrm>
              <a:off x="298224" y="426556"/>
              <a:ext cx="24160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Niagara AX portfolio</a:t>
              </a:r>
              <a:r>
                <a:rPr lang="en-US" dirty="0"/>
                <a:t>:</a:t>
              </a:r>
            </a:p>
            <a:p>
              <a:r>
                <a:rPr lang="en-US" i="1" dirty="0"/>
                <a:t>3 </a:t>
              </a:r>
              <a:r>
                <a:rPr lang="en-US" i="1" dirty="0" smtClean="0"/>
                <a:t>hardware platforms</a:t>
              </a:r>
              <a:endParaRPr lang="en-US" i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11740" y="454149"/>
              <a:ext cx="3684356" cy="782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Niagara 4 </a:t>
              </a:r>
              <a:r>
                <a:rPr lang="en-US" dirty="0"/>
                <a:t>p</a:t>
              </a:r>
              <a:r>
                <a:rPr lang="en-US" dirty="0" smtClean="0"/>
                <a:t>ortfolio</a:t>
              </a:r>
              <a:r>
                <a:rPr lang="en-US" dirty="0"/>
                <a:t>:</a:t>
              </a:r>
            </a:p>
            <a:p>
              <a:r>
                <a:rPr lang="en-US" i="1" dirty="0"/>
                <a:t>1 </a:t>
              </a:r>
              <a:r>
                <a:rPr lang="en-US" i="1" dirty="0" smtClean="0"/>
                <a:t>hardware platform</a:t>
              </a:r>
              <a:r>
                <a:rPr lang="en-US" i="1"/>
                <a:t>: </a:t>
              </a:r>
              <a:r>
                <a:rPr lang="en-US" i="1" smtClean="0"/>
                <a:t>JACE</a:t>
              </a:r>
              <a:r>
                <a:rPr lang="en-US" smtClean="0">
                  <a:latin typeface="Calibri" panose="020F0502020204030204" pitchFamily="34" charset="0"/>
                </a:rPr>
                <a:t> ®</a:t>
              </a:r>
              <a:r>
                <a:rPr lang="en-US" i="1" smtClean="0"/>
                <a:t> </a:t>
              </a:r>
              <a:r>
                <a:rPr lang="en-US" i="1" dirty="0"/>
                <a:t>8000</a:t>
              </a:r>
            </a:p>
          </p:txBody>
        </p:sp>
        <p:pic>
          <p:nvPicPr>
            <p:cNvPr id="10" name="Picture 9" descr="T-2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456" y="4083881"/>
              <a:ext cx="884893" cy="665415"/>
            </a:xfrm>
            <a:prstGeom prst="rect">
              <a:avLst/>
            </a:prstGeom>
          </p:spPr>
        </p:pic>
        <p:pic>
          <p:nvPicPr>
            <p:cNvPr id="11" name="Picture 10" descr="T-600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45" y="2501097"/>
              <a:ext cx="958904" cy="721069"/>
            </a:xfrm>
            <a:prstGeom prst="rect">
              <a:avLst/>
            </a:prstGeom>
          </p:spPr>
        </p:pic>
        <p:pic>
          <p:nvPicPr>
            <p:cNvPr id="12" name="Picture 11" descr="T-7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34" y="1191746"/>
              <a:ext cx="1199941" cy="82891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5457232" y="3028149"/>
              <a:ext cx="2069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Software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license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26733" y="4300493"/>
              <a:ext cx="1452474" cy="679174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8005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(5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35985" y="2782527"/>
              <a:ext cx="1443222" cy="679174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8025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(25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26734" y="1301525"/>
              <a:ext cx="1461725" cy="679174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8200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(200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56457" y="2095356"/>
              <a:ext cx="333051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56457" y="3670186"/>
              <a:ext cx="333051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883458" y="1358334"/>
              <a:ext cx="1678585" cy="622365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JACE 7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(~200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83459" y="2199242"/>
              <a:ext cx="1681478" cy="594277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JACE </a:t>
              </a:r>
              <a:r>
                <a:rPr lang="en-US" sz="1600" dirty="0" smtClean="0">
                  <a:solidFill>
                    <a:schemeClr val="bg1"/>
                  </a:solidFill>
                </a:rPr>
                <a:t>6E+Mem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(~80 </a:t>
              </a:r>
              <a:r>
                <a:rPr lang="en-US" sz="1600" dirty="0" smtClean="0">
                  <a:solidFill>
                    <a:schemeClr val="bg1"/>
                  </a:solidFill>
                </a:rPr>
                <a:t>dev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83459" y="2911370"/>
              <a:ext cx="1678585" cy="651121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JACE 6E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(~40 </a:t>
              </a:r>
              <a:r>
                <a:rPr lang="en-US" sz="1600" dirty="0" smtClean="0">
                  <a:solidFill>
                    <a:schemeClr val="bg1"/>
                  </a:solidFill>
                </a:rPr>
                <a:t>dev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83459" y="3857489"/>
              <a:ext cx="1678584" cy="650875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JACE </a:t>
              </a:r>
              <a:r>
                <a:rPr lang="en-US" sz="1600" dirty="0" smtClean="0">
                  <a:solidFill>
                    <a:schemeClr val="bg1"/>
                  </a:solidFill>
                </a:rPr>
                <a:t>3E+Mem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(~20 </a:t>
              </a:r>
              <a:r>
                <a:rPr lang="en-US" sz="1600" dirty="0" smtClean="0">
                  <a:solidFill>
                    <a:schemeClr val="bg1"/>
                  </a:solidFill>
                </a:rPr>
                <a:t>dev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83459" y="4612127"/>
              <a:ext cx="1678584" cy="620373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JACE 3E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(~10 </a:t>
              </a:r>
              <a:r>
                <a:rPr lang="en-US" sz="1600" dirty="0" smtClean="0">
                  <a:solidFill>
                    <a:schemeClr val="bg1"/>
                  </a:solidFill>
                </a:rPr>
                <a:t>dev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69" name="Up Arrow 68"/>
            <p:cNvSpPr/>
            <p:nvPr/>
          </p:nvSpPr>
          <p:spPr>
            <a:xfrm>
              <a:off x="6608654" y="1191746"/>
              <a:ext cx="370057" cy="4040754"/>
            </a:xfrm>
            <a:prstGeom prst="upArrow">
              <a:avLst/>
            </a:prstGeom>
            <a:solidFill>
              <a:srgbClr val="EA2C2A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1" name="Up Arrow 70"/>
            <p:cNvSpPr/>
            <p:nvPr/>
          </p:nvSpPr>
          <p:spPr>
            <a:xfrm>
              <a:off x="3860981" y="3874152"/>
              <a:ext cx="370057" cy="1358348"/>
            </a:xfrm>
            <a:prstGeom prst="upArrow">
              <a:avLst/>
            </a:prstGeom>
            <a:solidFill>
              <a:srgbClr val="EA2C2A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2" name="Up Arrow 71"/>
            <p:cNvSpPr/>
            <p:nvPr/>
          </p:nvSpPr>
          <p:spPr>
            <a:xfrm>
              <a:off x="3860981" y="2204144"/>
              <a:ext cx="370057" cy="1358348"/>
            </a:xfrm>
            <a:prstGeom prst="upArrow">
              <a:avLst/>
            </a:prstGeom>
            <a:solidFill>
              <a:srgbClr val="EA2C2A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2742753" y="2596320"/>
              <a:ext cx="19433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Software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license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2676774" y="4166378"/>
              <a:ext cx="20694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Software</a:t>
              </a:r>
              <a:r>
                <a:rPr lang="en-US" sz="1400" b="1" dirty="0">
                  <a:solidFill>
                    <a:srgbClr val="FF0000"/>
                  </a:solidFill>
                </a:rPr>
                <a:t> 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license</a:t>
              </a:r>
              <a:endParaRPr 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45237" y="2040862"/>
              <a:ext cx="1443222" cy="679174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8100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(100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 descr="Titan-smal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7704" y="2911370"/>
              <a:ext cx="1324155" cy="97159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56457" y="5576924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Drivers: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Ad </a:t>
              </a:r>
              <a:r>
                <a:rPr lang="en-US" dirty="0" smtClean="0">
                  <a:solidFill>
                    <a:schemeClr val="accent2"/>
                  </a:solidFill>
                </a:rPr>
                <a:t>hoc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375" y="5576924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BACnet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97547" y="5425567"/>
              <a:ext cx="809091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717163" y="5576924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LON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6457" y="5963057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Modbus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15245" y="5963057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KNX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6457" y="6374666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SNMP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14270" y="6374666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CCN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90562" y="5576924"/>
              <a:ext cx="20441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Drivers:</a:t>
              </a:r>
            </a:p>
            <a:p>
              <a:r>
                <a:rPr lang="en-US" dirty="0"/>
                <a:t>Standard included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Special – Ad </a:t>
              </a:r>
              <a:r>
                <a:rPr lang="en-US" dirty="0" smtClean="0">
                  <a:solidFill>
                    <a:schemeClr val="accent2"/>
                  </a:solidFill>
                </a:rPr>
                <a:t>hoc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00674" y="5432270"/>
              <a:ext cx="3330513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7136348" y="3534119"/>
              <a:ext cx="1452474" cy="679174"/>
            </a:xfrm>
            <a:prstGeom prst="rect">
              <a:avLst/>
            </a:prstGeom>
            <a:solidFill>
              <a:srgbClr val="0088CE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8010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(10 </a:t>
              </a:r>
              <a:r>
                <a:rPr lang="en-US" sz="1600" dirty="0" smtClean="0">
                  <a:solidFill>
                    <a:schemeClr val="bg1"/>
                  </a:solidFill>
                </a:rPr>
                <a:t>devices)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06490" y="5560667"/>
              <a:ext cx="1146711" cy="3200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BACnet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15278" y="5560667"/>
              <a:ext cx="1146711" cy="3200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LON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204572" y="5946799"/>
              <a:ext cx="1146711" cy="3200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Modbus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13360" y="5946799"/>
              <a:ext cx="1146711" cy="3200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KNX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204572" y="6358409"/>
              <a:ext cx="1146711" cy="32004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SNMP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412385" y="6358409"/>
              <a:ext cx="1146711" cy="320044"/>
            </a:xfrm>
            <a:prstGeom prst="rect">
              <a:avLst/>
            </a:prstGeom>
            <a:solidFill>
              <a:srgbClr val="EA2C2A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CCN</a:t>
              </a:r>
            </a:p>
          </p:txBody>
        </p:sp>
      </p:grpSp>
      <p:sp>
        <p:nvSpPr>
          <p:cNvPr id="59" name="Title 1"/>
          <p:cNvSpPr txBox="1">
            <a:spLocks/>
          </p:cNvSpPr>
          <p:nvPr/>
        </p:nvSpPr>
        <p:spPr>
          <a:xfrm>
            <a:off x="339347" y="139419"/>
            <a:ext cx="8280000" cy="8825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Helvetica Light"/>
                <a:ea typeface="+mj-ea"/>
                <a:cs typeface="Helvetica Light"/>
              </a:rPr>
              <a:t>Simple capacity-based licensing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88CE"/>
              </a:solidFill>
              <a:effectLst/>
              <a:uLnTx/>
              <a:uFillTx/>
              <a:latin typeface="Helvetica Light"/>
              <a:ea typeface="+mj-ea"/>
              <a:cs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7056" y="-1071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88CE"/>
                </a:solidFill>
              </a:rPr>
              <a:t>Simple capacity-based licensing</a:t>
            </a:r>
            <a:endParaRPr lang="en-US" sz="3200" dirty="0">
              <a:solidFill>
                <a:srgbClr val="0088C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075" y="399527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88CE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1600" b="1" i="1" dirty="0">
              <a:solidFill>
                <a:srgbClr val="0088CE"/>
              </a:solidFill>
            </a:endParaRPr>
          </a:p>
          <a:p>
            <a:endParaRPr lang="en-US" sz="1600" dirty="0">
              <a:solidFill>
                <a:srgbClr val="0088C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0244" y="3362477"/>
            <a:ext cx="2747171" cy="0"/>
          </a:xfrm>
          <a:prstGeom prst="line">
            <a:avLst/>
          </a:prstGeom>
          <a:ln w="38100">
            <a:solidFill>
              <a:srgbClr val="0088C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90719" y="1551665"/>
            <a:ext cx="1636821" cy="485553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Supervisor-UNL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0719" y="2103546"/>
            <a:ext cx="1636821" cy="526685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Supervisor-100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0719" y="3478214"/>
            <a:ext cx="1636821" cy="411110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SoftJace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643771" y="1504412"/>
            <a:ext cx="360850" cy="2572122"/>
          </a:xfrm>
          <a:prstGeom prst="upArrow">
            <a:avLst/>
          </a:prstGeom>
          <a:solidFill>
            <a:srgbClr val="EA2C2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88CE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027779" y="1733179"/>
            <a:ext cx="360850" cy="1203850"/>
          </a:xfrm>
          <a:prstGeom prst="upArrow">
            <a:avLst/>
          </a:prstGeom>
          <a:solidFill>
            <a:srgbClr val="EA2C2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88C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985897" y="1997378"/>
            <a:ext cx="183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88CE"/>
                </a:solidFill>
              </a:rPr>
              <a:t>JACES </a:t>
            </a:r>
            <a:r>
              <a:rPr lang="en-US" sz="1200" b="1" dirty="0" smtClean="0">
                <a:solidFill>
                  <a:srgbClr val="0088CE"/>
                </a:solidFill>
              </a:rPr>
              <a:t>managed</a:t>
            </a:r>
            <a:endParaRPr lang="en-US" sz="1200" b="1" dirty="0">
              <a:solidFill>
                <a:srgbClr val="0088C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787" y="873053"/>
            <a:ext cx="206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8CE"/>
                </a:solidFill>
              </a:rPr>
              <a:t>Niagara AX portfolio</a:t>
            </a:r>
            <a:r>
              <a:rPr lang="en-US" sz="1600" dirty="0">
                <a:solidFill>
                  <a:srgbClr val="0088CE"/>
                </a:solidFill>
              </a:rPr>
              <a:t>:</a:t>
            </a:r>
          </a:p>
          <a:p>
            <a:r>
              <a:rPr lang="en-US" sz="1600" i="1" dirty="0" smtClean="0">
                <a:solidFill>
                  <a:srgbClr val="0088CE"/>
                </a:solidFill>
              </a:rPr>
              <a:t>Ad hoc drivers</a:t>
            </a:r>
            <a:endParaRPr lang="en-US" sz="1600" i="1" dirty="0">
              <a:solidFill>
                <a:srgbClr val="0088C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131" y="4866624"/>
            <a:ext cx="136447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88CE"/>
                </a:solidFill>
              </a:rPr>
              <a:t>Drivers: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Ad </a:t>
            </a:r>
            <a:r>
              <a:rPr lang="en-US" sz="1700" dirty="0" smtClean="0">
                <a:solidFill>
                  <a:schemeClr val="accent2"/>
                </a:solidFill>
              </a:rPr>
              <a:t>hoc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en-US" sz="1700" dirty="0">
                <a:solidFill>
                  <a:schemeClr val="accent2"/>
                </a:solidFill>
              </a:rPr>
              <a:t>500pt packs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7133" y="4856576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BACnet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30244" y="4711564"/>
            <a:ext cx="7889609" cy="0"/>
          </a:xfrm>
          <a:prstGeom prst="line">
            <a:avLst/>
          </a:prstGeom>
          <a:ln w="38100">
            <a:solidFill>
              <a:srgbClr val="0088C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45750" y="4856576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LON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85262" y="5198791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Modbus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3879" y="5198791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KNX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519" y="5563584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SNMP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487" y="849275"/>
            <a:ext cx="25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8CE"/>
                </a:solidFill>
              </a:rPr>
              <a:t>Niagara 4 portfolio</a:t>
            </a:r>
            <a:r>
              <a:rPr lang="en-US" sz="1600" dirty="0">
                <a:solidFill>
                  <a:srgbClr val="0088CE"/>
                </a:solidFill>
              </a:rPr>
              <a:t>:</a:t>
            </a:r>
          </a:p>
          <a:p>
            <a:r>
              <a:rPr lang="en-US" sz="1600" i="1" dirty="0">
                <a:solidFill>
                  <a:srgbClr val="0088CE"/>
                </a:solidFill>
              </a:rPr>
              <a:t>Consistent </a:t>
            </a:r>
            <a:r>
              <a:rPr lang="en-US" sz="1600" i="1" dirty="0" smtClean="0">
                <a:solidFill>
                  <a:srgbClr val="0088CE"/>
                </a:solidFill>
              </a:rPr>
              <a:t>capacity packs</a:t>
            </a:r>
            <a:endParaRPr lang="en-US" sz="1600" i="1" dirty="0">
              <a:solidFill>
                <a:srgbClr val="0088C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7028" y="5057367"/>
            <a:ext cx="46930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88CE"/>
                </a:solidFill>
              </a:rPr>
              <a:t>Drivers:</a:t>
            </a:r>
          </a:p>
          <a:p>
            <a:r>
              <a:rPr lang="en-US" sz="1700" dirty="0">
                <a:solidFill>
                  <a:srgbClr val="0088CE"/>
                </a:solidFill>
              </a:rPr>
              <a:t>Standard IP included</a:t>
            </a:r>
          </a:p>
          <a:p>
            <a:r>
              <a:rPr lang="en-US" sz="1700" dirty="0" smtClean="0">
                <a:solidFill>
                  <a:srgbClr val="EA2C2A"/>
                </a:solidFill>
              </a:rPr>
              <a:t>Special IP – Ad hoc</a:t>
            </a:r>
            <a:endParaRPr lang="en-US" sz="1700" dirty="0">
              <a:solidFill>
                <a:srgbClr val="EA2C2A"/>
              </a:solidFill>
            </a:endParaRPr>
          </a:p>
          <a:p>
            <a:r>
              <a:rPr lang="en-US" sz="1700" dirty="0">
                <a:solidFill>
                  <a:srgbClr val="0088CE"/>
                </a:solidFill>
              </a:rPr>
              <a:t>10, 25, 50, 100 </a:t>
            </a:r>
            <a:r>
              <a:rPr lang="en-US" sz="1700" dirty="0" smtClean="0">
                <a:solidFill>
                  <a:srgbClr val="0088CE"/>
                </a:solidFill>
              </a:rPr>
              <a:t>device packs (50pts / device)</a:t>
            </a:r>
            <a:endParaRPr lang="en-US" sz="1700" dirty="0">
              <a:solidFill>
                <a:srgbClr val="0088CE"/>
              </a:solidFill>
            </a:endParaRPr>
          </a:p>
        </p:txBody>
      </p:sp>
      <p:pic>
        <p:nvPicPr>
          <p:cNvPr id="26" name="Picture 2" descr="http://www.rw-designer.com/icon-image/7507-256x256x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419" y="1992571"/>
            <a:ext cx="1349399" cy="12505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 rot="16200000">
            <a:off x="4634082" y="2351018"/>
            <a:ext cx="183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88CE"/>
                </a:solidFill>
              </a:rPr>
              <a:t>JACES </a:t>
            </a:r>
            <a:r>
              <a:rPr lang="en-US" sz="1200" b="1" dirty="0" smtClean="0">
                <a:solidFill>
                  <a:srgbClr val="0088CE"/>
                </a:solidFill>
              </a:rPr>
              <a:t>managed</a:t>
            </a:r>
            <a:endParaRPr lang="en-US" sz="1200" b="1" dirty="0">
              <a:solidFill>
                <a:srgbClr val="0088C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68200" y="1506434"/>
            <a:ext cx="1636821" cy="332401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Supervisor-UNL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68201" y="1900529"/>
            <a:ext cx="1636821" cy="332401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Supervisor-100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68201" y="2698876"/>
            <a:ext cx="1636821" cy="302144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68201" y="3048609"/>
            <a:ext cx="1636821" cy="328839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68201" y="2301849"/>
            <a:ext cx="1636821" cy="332401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Supervisor-10</a:t>
            </a:r>
          </a:p>
        </p:txBody>
      </p:sp>
      <p:sp>
        <p:nvSpPr>
          <p:cNvPr id="33" name="Up Arrow 32"/>
          <p:cNvSpPr/>
          <p:nvPr/>
        </p:nvSpPr>
        <p:spPr>
          <a:xfrm rot="5400000">
            <a:off x="7235658" y="2997808"/>
            <a:ext cx="334403" cy="2669320"/>
          </a:xfrm>
          <a:prstGeom prst="upArrow">
            <a:avLst/>
          </a:prstGeom>
          <a:solidFill>
            <a:srgbClr val="EA2C2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88C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5914" y="4406840"/>
            <a:ext cx="205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8CE"/>
                </a:solidFill>
              </a:rPr>
              <a:t>Devices </a:t>
            </a:r>
            <a:r>
              <a:rPr lang="en-US" sz="1400" b="1" dirty="0" smtClean="0">
                <a:solidFill>
                  <a:srgbClr val="0088CE"/>
                </a:solidFill>
              </a:rPr>
              <a:t>managed</a:t>
            </a:r>
            <a:endParaRPr lang="en-US" sz="1400" b="1" dirty="0">
              <a:solidFill>
                <a:srgbClr val="0088C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45750" y="5557621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DB </a:t>
            </a:r>
            <a:r>
              <a:rPr lang="en-US" sz="1400" dirty="0" smtClean="0">
                <a:solidFill>
                  <a:schemeClr val="bg2"/>
                </a:solidFill>
              </a:rPr>
              <a:t>drivers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1929" y="3046218"/>
            <a:ext cx="1251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8CE"/>
                </a:solidFill>
              </a:rPr>
              <a:t>Add JACEs or </a:t>
            </a:r>
            <a:r>
              <a:rPr lang="en-US" sz="1600" dirty="0" smtClean="0">
                <a:solidFill>
                  <a:srgbClr val="0088CE"/>
                </a:solidFill>
              </a:rPr>
              <a:t>devices </a:t>
            </a:r>
            <a:r>
              <a:rPr lang="en-US" sz="1600" dirty="0">
                <a:solidFill>
                  <a:srgbClr val="0088CE"/>
                </a:solidFill>
              </a:rPr>
              <a:t>as needed</a:t>
            </a:r>
            <a:endParaRPr lang="en-US" sz="1600" i="1" dirty="0">
              <a:solidFill>
                <a:srgbClr val="0088C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1819" y="4116726"/>
            <a:ext cx="1636821" cy="456080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WorkBench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28020" y="4002483"/>
            <a:ext cx="2747171" cy="0"/>
          </a:xfrm>
          <a:prstGeom prst="line">
            <a:avLst/>
          </a:prstGeom>
          <a:ln w="38100">
            <a:solidFill>
              <a:srgbClr val="0088CE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069253" y="3441666"/>
            <a:ext cx="1636821" cy="328839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Supervisor-1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3753" y="3847072"/>
            <a:ext cx="1636821" cy="328839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Supervisor-0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50082" y="4831349"/>
            <a:ext cx="1118181" cy="28364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BACnet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28795" y="4831349"/>
            <a:ext cx="1118181" cy="28364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LON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348212" y="5173563"/>
            <a:ext cx="1118181" cy="28364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Modbus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526925" y="5173563"/>
            <a:ext cx="1118181" cy="28364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KNX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51469" y="5538356"/>
            <a:ext cx="1118181" cy="28364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SNMP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28795" y="5532394"/>
            <a:ext cx="1118181" cy="283642"/>
          </a:xfrm>
          <a:prstGeom prst="rect">
            <a:avLst/>
          </a:prstGeom>
          <a:solidFill>
            <a:srgbClr val="EA2C2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DB drivers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1723" y="2699612"/>
            <a:ext cx="1636821" cy="526685"/>
          </a:xfrm>
          <a:prstGeom prst="rect">
            <a:avLst/>
          </a:prstGeom>
          <a:solidFill>
            <a:srgbClr val="0088C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Supervisor-3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20" y="42918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88CE"/>
                </a:solidFill>
              </a:rPr>
              <a:t>Niagara 4 Certification Training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200" dirty="0" smtClean="0"/>
              <a:t>Certification Training is a prerequisite for purchasing Niagara 4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>
                <a:latin typeface="Helvetica  "/>
              </a:rPr>
              <a:t/>
            </a:r>
            <a:br>
              <a:rPr lang="en-US" dirty="0">
                <a:latin typeface="Helvetica  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1711" y="3911613"/>
            <a:ext cx="2640818" cy="135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06" y="1481069"/>
            <a:ext cx="2438388" cy="228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9466" y="1429553"/>
            <a:ext cx="5621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Several options based on credentials and role within the organization:</a:t>
            </a:r>
          </a:p>
          <a:p>
            <a:pPr marL="682625" lvl="2" indent="-400050">
              <a:spcAft>
                <a:spcPts val="300"/>
              </a:spcAft>
              <a:buFont typeface="Symbol" pitchFamily="18" charset="2"/>
              <a:buChar char="-"/>
            </a:pPr>
            <a:r>
              <a:rPr lang="en-US" b="1" dirty="0" smtClean="0"/>
              <a:t>Niagara AX certified</a:t>
            </a:r>
            <a:r>
              <a:rPr lang="en-US" dirty="0" smtClean="0"/>
              <a:t>: Niagara 4 Cross-Over Web-based training and certification course; self-paced, completed online anytime, anywhere (Part # TRN-DLS-N4-WBT)</a:t>
            </a:r>
          </a:p>
          <a:p>
            <a:pPr marL="682625" lvl="2" indent="-400050">
              <a:spcAft>
                <a:spcPts val="300"/>
              </a:spcAft>
              <a:buFont typeface="Symbol" pitchFamily="18" charset="2"/>
              <a:buChar char="-"/>
            </a:pPr>
            <a:r>
              <a:rPr lang="en-US" b="1" dirty="0" smtClean="0"/>
              <a:t>New users or not certified: </a:t>
            </a:r>
            <a:r>
              <a:rPr lang="en-US" dirty="0" smtClean="0"/>
              <a:t>Niagara 4 Technical Certification Program (TCP); 5-day, instructor-led program offered worldwide this fall (Part # TRN-CRS-N4-TCP)</a:t>
            </a:r>
          </a:p>
          <a:p>
            <a:pPr marL="682625" lvl="2" indent="-400050">
              <a:spcAft>
                <a:spcPts val="600"/>
              </a:spcAft>
              <a:buFont typeface="Symbol" pitchFamily="18" charset="2"/>
              <a:buChar char="-"/>
            </a:pPr>
            <a:r>
              <a:rPr lang="en-US" b="1" dirty="0" smtClean="0"/>
              <a:t>Coming soon:</a:t>
            </a:r>
            <a:r>
              <a:rPr lang="en-US" dirty="0" smtClean="0"/>
              <a:t> </a:t>
            </a:r>
            <a:r>
              <a:rPr lang="en-US" dirty="0"/>
              <a:t>Niagara 4 Developer Training and Certification for those who are Niagara AX certified. Program focuses on new, improved capabilities for developing on Niagara </a:t>
            </a:r>
            <a:r>
              <a:rPr lang="en-US" dirty="0" smtClean="0"/>
              <a:t>4. Additionally, Developer Training for new developers.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792" y="1499720"/>
            <a:ext cx="8229600" cy="4525963"/>
          </a:xfrm>
          <a:noFill/>
          <a:effectLst/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26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 Cutting-edge user interface</a:t>
            </a:r>
          </a:p>
          <a:p>
            <a:pPr>
              <a:spcBef>
                <a:spcPts val="600"/>
              </a:spcBef>
              <a:spcAft>
                <a:spcPts val="26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 Find, visualize data</a:t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 to maximize building efficiency</a:t>
            </a:r>
          </a:p>
          <a:p>
            <a:pPr>
              <a:spcBef>
                <a:spcPts val="600"/>
              </a:spcBef>
              <a:spcAft>
                <a:spcPts val="32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 Shorter integration time</a:t>
            </a:r>
          </a:p>
          <a:p>
            <a:pPr>
              <a:spcBef>
                <a:spcPts val="600"/>
              </a:spcBef>
              <a:spcAft>
                <a:spcPts val="26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 Easily create secure systems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 Improved developer experience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www.iconhot.com/icon/png/flurry-system/256/developer-7.png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8454" y="5318760"/>
            <a:ext cx="548640" cy="548640"/>
          </a:xfrm>
          <a:prstGeom prst="rect">
            <a:avLst/>
          </a:prstGeom>
          <a:noFill/>
        </p:spPr>
      </p:pic>
      <p:pic>
        <p:nvPicPr>
          <p:cNvPr id="6" name="Picture 12" descr="http://etc-mysitemyway.s3.amazonaws.com/icons/legacy-previews/icons/simple-black-square-icons-business/126589-simple-black-square-icon-business-charts1-s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422488"/>
            <a:ext cx="702620" cy="731520"/>
          </a:xfrm>
          <a:prstGeom prst="rect">
            <a:avLst/>
          </a:prstGeom>
          <a:noFill/>
        </p:spPr>
      </p:pic>
      <p:pic>
        <p:nvPicPr>
          <p:cNvPr id="17414" name="Picture 6" descr="http://etc-mysitemyway.s3.amazonaws.com/icons/legacy-previews/icons-256/matte-grey-square-icons-business/118810-matte-grey-square-icon-business-brush-paint57-sc5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702620" cy="731520"/>
          </a:xfrm>
          <a:prstGeom prst="rect">
            <a:avLst/>
          </a:prstGeom>
          <a:noFill/>
        </p:spPr>
      </p:pic>
      <p:pic>
        <p:nvPicPr>
          <p:cNvPr id="35844" name="Picture 4" descr="http://cdn.mysitemyway.com/etc-mysitemyway/icons/legacy-previews/icons/matte-grey-square-icons-business/118946-matte-grey-square-icon-business-lock6-sc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048" y="4343400"/>
            <a:ext cx="731520" cy="731520"/>
          </a:xfrm>
          <a:prstGeom prst="rect">
            <a:avLst/>
          </a:prstGeom>
          <a:noFill/>
        </p:spPr>
      </p:pic>
      <p:pic>
        <p:nvPicPr>
          <p:cNvPr id="35846" name="Picture 6" descr="http://www.premierhealthcare.org/images/logos/hour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479240"/>
            <a:ext cx="731520" cy="731520"/>
          </a:xfrm>
          <a:prstGeom prst="rect">
            <a:avLst/>
          </a:prstGeom>
          <a:noFill/>
        </p:spPr>
      </p:pic>
      <p:pic>
        <p:nvPicPr>
          <p:cNvPr id="10" name="Picture 9" descr="C:\Users\e525060\Documents\Work\Niagara AX\Marketing\Products\v4.0\Launch\niagara4_2014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28600"/>
            <a:ext cx="2819400" cy="91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User</a:t>
            </a:r>
            <a:r>
              <a:rPr lang="en-US" dirty="0" smtClean="0"/>
              <a:t> interface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UX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31775" indent="-231775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Modern design language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Clean and crisp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Deliberate use of color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HTML5 technology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Common end user views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 browser plug-in required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571" y="1447800"/>
            <a:ext cx="4716029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58" y="3902535"/>
            <a:ext cx="4007714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2"/>
            <a:ext cx="8229600" cy="11430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  <a:latin typeface="Arial" pitchFamily="34" charset="0"/>
                <a:cs typeface="Arial" pitchFamily="34" charset="0"/>
              </a:rPr>
              <a:t>User interface</a:t>
            </a:r>
            <a:r>
              <a:rPr lang="en-US" sz="3200" dirty="0" smtClean="0">
                <a:solidFill>
                  <a:srgbClr val="0088C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88CE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88CE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88CE"/>
                </a:solidFill>
              </a:rPr>
              <a:t>Mobile</a:t>
            </a:r>
            <a:endParaRPr lang="en-US" sz="3200" b="0" dirty="0">
              <a:solidFill>
                <a:srgbClr val="0088C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11"/>
          <p:cNvSpPr>
            <a:spLocks noGrp="1"/>
          </p:cNvSpPr>
          <p:nvPr>
            <p:ph idx="1"/>
          </p:nvPr>
        </p:nvSpPr>
        <p:spPr>
          <a:xfrm>
            <a:off x="597872" y="1459528"/>
            <a:ext cx="8229600" cy="4525963"/>
          </a:xfrm>
        </p:spPr>
        <p:txBody>
          <a:bodyPr>
            <a:normAutofit/>
          </a:bodyPr>
          <a:lstStyle/>
          <a:p>
            <a:pPr marL="228600" lvl="0" indent="-228600">
              <a:buFont typeface="Arial" pitchFamily="34" charset="0"/>
              <a:buChar char="•"/>
            </a:pPr>
            <a:r>
              <a:rPr lang="en-US" sz="1600" dirty="0" smtClean="0"/>
              <a:t>Common design language</a:t>
            </a:r>
          </a:p>
          <a:p>
            <a:pPr marL="231775" lvl="3" indent="-231775">
              <a:spcBef>
                <a:spcPts val="200"/>
              </a:spcBef>
              <a:buFont typeface="Arial" pitchFamily="34" charset="0"/>
              <a:buChar char="•"/>
            </a:pPr>
            <a:r>
              <a:rPr lang="en-US" sz="1600" dirty="0" smtClean="0"/>
              <a:t>Unified experience between </a:t>
            </a:r>
            <a:br>
              <a:rPr lang="en-US" sz="1600" dirty="0" smtClean="0"/>
            </a:br>
            <a:r>
              <a:rPr lang="en-US" sz="1600" dirty="0" smtClean="0"/>
              <a:t>desktop, tablet and phone</a:t>
            </a:r>
          </a:p>
          <a:p>
            <a:pPr marL="457200" lvl="3">
              <a:buClr>
                <a:srgbClr val="C00000"/>
              </a:buClr>
              <a:buNone/>
            </a:pPr>
            <a:endParaRPr lang="en-US" sz="1400" dirty="0" smtClean="0">
              <a:solidFill>
                <a:srgbClr val="3C3C3E"/>
              </a:solidFill>
            </a:endParaRPr>
          </a:p>
          <a:p>
            <a:pPr lvl="2">
              <a:buClr>
                <a:srgbClr val="C00000"/>
              </a:buClr>
            </a:pPr>
            <a:endParaRPr lang="en-US" sz="1400" dirty="0" smtClean="0">
              <a:solidFill>
                <a:srgbClr val="3C3C3E"/>
              </a:solidFill>
            </a:endParaRPr>
          </a:p>
          <a:p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89014" y="2255856"/>
            <a:ext cx="8305800" cy="37338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2" descr="C:\Users\e525060\Documents\Work\Niagara AX\Marketing\Products\v4.0\Demo\HD Screenshots\AX\Mobile\AXMobile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576" y="2133600"/>
            <a:ext cx="5562600" cy="4463226"/>
          </a:xfrm>
          <a:prstGeom prst="rect">
            <a:avLst/>
          </a:prstGeom>
          <a:noFill/>
        </p:spPr>
      </p:pic>
      <p:pic>
        <p:nvPicPr>
          <p:cNvPr id="21" name="Picture 3" descr="C:\Users\e525060\Documents\Work\Niagara AX\Marketing\Products\v4.0\Demo\HD Screenshots\AX\Mobile\AXMobileAp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6360" y="2560656"/>
            <a:ext cx="3200400" cy="332953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45471" y="1341456"/>
            <a:ext cx="4314825" cy="9144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65072" y="1341456"/>
            <a:ext cx="3995058" cy="9144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002958" y="1417656"/>
            <a:ext cx="4434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4572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3C3C3E"/>
                </a:solidFill>
                <a:latin typeface="Helvetica"/>
                <a:cs typeface="Helvetica"/>
              </a:rPr>
              <a:t>HTML5 technology</a:t>
            </a:r>
          </a:p>
          <a:p>
            <a:pPr marL="457200" lvl="3" indent="-228600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3C3C3E"/>
                </a:solidFill>
                <a:latin typeface="Helvetica"/>
                <a:cs typeface="Helvetica"/>
              </a:rPr>
              <a:t>No native app required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User </a:t>
            </a:r>
            <a:r>
              <a:rPr lang="en-US" dirty="0" smtClean="0">
                <a:solidFill>
                  <a:srgbClr val="0088CE"/>
                </a:solidFill>
              </a:rPr>
              <a:t>interface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SVG Graphics Library</a:t>
            </a:r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354" y="1598400"/>
            <a:ext cx="7415684" cy="448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12" y="164110"/>
            <a:ext cx="8229600" cy="1143000"/>
          </a:xfrm>
        </p:spPr>
        <p:txBody>
          <a:bodyPr>
            <a:normAutofit fontScale="90000"/>
          </a:bodyPr>
          <a:lstStyle/>
          <a:p>
            <a:pPr marL="293688" algn="l"/>
            <a:r>
              <a:rPr lang="en-US" dirty="0" smtClean="0"/>
              <a:t>User </a:t>
            </a:r>
            <a:r>
              <a:rPr lang="en-US" dirty="0" smtClean="0">
                <a:solidFill>
                  <a:srgbClr val="0088CE"/>
                </a:solidFill>
              </a:rPr>
              <a:t>interface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400" dirty="0" smtClean="0"/>
              <a:t>SVG Graphics Library</a:t>
            </a:r>
            <a:endParaRPr lang="en-US" dirty="0"/>
          </a:p>
        </p:txBody>
      </p:sp>
      <p:pic>
        <p:nvPicPr>
          <p:cNvPr id="4" name="Picture 3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386" y="1450758"/>
            <a:ext cx="7793956" cy="46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88CE"/>
                </a:solidFill>
              </a:rPr>
              <a:t>User interface</a:t>
            </a:r>
            <a:br>
              <a:rPr lang="en-US" dirty="0" smtClean="0">
                <a:solidFill>
                  <a:srgbClr val="0088CE"/>
                </a:solidFill>
              </a:rPr>
            </a:br>
            <a:r>
              <a:rPr lang="en-US" dirty="0" smtClean="0">
                <a:solidFill>
                  <a:srgbClr val="0088CE"/>
                </a:solidFill>
              </a:rPr>
              <a:t>	</a:t>
            </a:r>
            <a:r>
              <a:rPr lang="en-US" sz="2400" dirty="0" smtClean="0">
                <a:solidFill>
                  <a:srgbClr val="0088CE"/>
                </a:solidFill>
              </a:rPr>
              <a:t>SVG Graphics Library</a:t>
            </a:r>
            <a:endParaRPr lang="en-US" dirty="0">
              <a:solidFill>
                <a:srgbClr val="0088CE"/>
              </a:solidFill>
            </a:endParaRPr>
          </a:p>
        </p:txBody>
      </p:sp>
      <p:pic>
        <p:nvPicPr>
          <p:cNvPr id="2051" name="Picture 1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50" y="1513849"/>
            <a:ext cx="7841002" cy="46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24" y="48564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 smtClean="0"/>
              <a:t>Find </a:t>
            </a:r>
            <a:r>
              <a:rPr lang="en-US" sz="3800" dirty="0" smtClean="0">
                <a:solidFill>
                  <a:srgbClr val="0088CE"/>
                </a:solidFill>
              </a:rPr>
              <a:t>and</a:t>
            </a:r>
            <a:r>
              <a:rPr lang="en-US" sz="3800" dirty="0" smtClean="0"/>
              <a:t> visualize data</a:t>
            </a:r>
            <a:br>
              <a:rPr lang="en-US" sz="3800" dirty="0" smtClean="0"/>
            </a:br>
            <a:r>
              <a:rPr lang="en-US" sz="3800" dirty="0" smtClean="0"/>
              <a:t>	</a:t>
            </a:r>
            <a:r>
              <a:rPr lang="en-US" sz="2800" dirty="0" smtClean="0"/>
              <a:t>Tagging and search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08" y="1489672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31775" indent="-231775"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/>
              <a:t>Quickly search for data using tags</a:t>
            </a:r>
          </a:p>
          <a:p>
            <a:pPr marL="231775" lvl="2" indent="-231775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/>
              <a:t>Drag ‘n’ drop data into other views</a:t>
            </a:r>
          </a:p>
          <a:p>
            <a:pPr marL="231775" lvl="2" indent="-231775">
              <a:spcBef>
                <a:spcPts val="400"/>
              </a:spcBef>
              <a:buFont typeface="Arial" pitchFamily="34" charset="0"/>
              <a:buChar char="•"/>
            </a:pPr>
            <a:r>
              <a:rPr lang="en-US" sz="2000" dirty="0" smtClean="0"/>
              <a:t>Supports any dictionary</a:t>
            </a:r>
          </a:p>
          <a:p>
            <a:pPr marL="460375" lvl="3" indent="-231775">
              <a:buFont typeface="Arial" pitchFamily="34" charset="0"/>
              <a:buChar char="‒"/>
            </a:pPr>
            <a:r>
              <a:rPr lang="en-US" sz="1700" dirty="0" smtClean="0"/>
              <a:t>Niagara entities implicitly tagged</a:t>
            </a:r>
          </a:p>
          <a:p>
            <a:pPr marL="460375" lvl="3" indent="-231775">
              <a:buFont typeface="Arial" pitchFamily="34" charset="0"/>
              <a:buChar char="‒"/>
            </a:pPr>
            <a:r>
              <a:rPr lang="en-US" sz="1700" dirty="0" smtClean="0"/>
              <a:t>Multiple dictionaries allowed</a:t>
            </a:r>
          </a:p>
          <a:p>
            <a:pPr marL="460375" lvl="3" indent="-231775">
              <a:buFont typeface="Arial" pitchFamily="34" charset="0"/>
              <a:buChar char="‒"/>
            </a:pPr>
            <a:r>
              <a:rPr lang="en-US" sz="1700" dirty="0" smtClean="0"/>
              <a:t>Create custom dictionaries</a:t>
            </a:r>
          </a:p>
          <a:p>
            <a:pPr marL="231775" lvl="2" indent="-231775">
              <a:spcBef>
                <a:spcPts val="400"/>
              </a:spcBef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Supports relationships between tags</a:t>
            </a:r>
          </a:p>
          <a:p>
            <a:pPr lvl="2"/>
            <a:endParaRPr lang="en-US" sz="2800" dirty="0" smtClean="0">
              <a:solidFill>
                <a:schemeClr val="lt1"/>
              </a:solidFill>
            </a:endParaRPr>
          </a:p>
        </p:txBody>
      </p:sp>
      <p:pic>
        <p:nvPicPr>
          <p:cNvPr id="39939" name="Picture 3" descr="C:\Users\e525060\Documents\Work\Niagara AX\Marketing\Products\v4.0\Demo\HD Screenshots\Search-Brows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984" y="4169225"/>
            <a:ext cx="3429254" cy="2143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 descr="C:\Users\e525060\Documents\Work\Niagara AX\Marketing\Products\v4.0\Demo\HD Screenshots\Search-Wb.bmp"/>
          <p:cNvPicPr>
            <a:picLocks noChangeAspect="1" noChangeArrowheads="1"/>
          </p:cNvPicPr>
          <p:nvPr/>
        </p:nvPicPr>
        <p:blipFill>
          <a:blip r:embed="rId3" cstate="print"/>
          <a:srcRect l="53500" t="36444" r="28000" b="26667"/>
          <a:stretch>
            <a:fillRect/>
          </a:stretch>
        </p:blipFill>
        <p:spPr bwMode="auto">
          <a:xfrm>
            <a:off x="5795384" y="4931225"/>
            <a:ext cx="1002478" cy="112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e525060\Documents\Work\Niagara AX\Marketing\Products\v4.0\Demo\Data at you fingetips.png"/>
          <p:cNvPicPr>
            <a:picLocks noChangeAspect="1" noChangeArrowheads="1"/>
          </p:cNvPicPr>
          <p:nvPr/>
        </p:nvPicPr>
        <p:blipFill>
          <a:blip r:embed="rId4" cstate="print"/>
          <a:srcRect r="56973"/>
          <a:stretch>
            <a:fillRect/>
          </a:stretch>
        </p:blipFill>
        <p:spPr bwMode="auto">
          <a:xfrm>
            <a:off x="5719184" y="740224"/>
            <a:ext cx="2750615" cy="3817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5566784" y="2721425"/>
            <a:ext cx="22860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ine Callout 1 12"/>
          <p:cNvSpPr/>
          <p:nvPr/>
        </p:nvSpPr>
        <p:spPr>
          <a:xfrm>
            <a:off x="7166984" y="5007425"/>
            <a:ext cx="1447800" cy="762000"/>
          </a:xfrm>
          <a:prstGeom prst="borderCallout1">
            <a:avLst>
              <a:gd name="adj1" fmla="val 42750"/>
              <a:gd name="adj2" fmla="val -1115"/>
              <a:gd name="adj3" fmla="val -23908"/>
              <a:gd name="adj4" fmla="val -13320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dk1"/>
                </a:solidFill>
              </a:rPr>
              <a:t>Niagara search pane</a:t>
            </a:r>
          </a:p>
        </p:txBody>
      </p:sp>
    </p:spTree>
    <p:extLst>
      <p:ext uri="{BB962C8B-B14F-4D97-AF65-F5344CB8AC3E}">
        <p14:creationId xmlns:p14="http://schemas.microsoft.com/office/powerpoint/2010/main" val="93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DIUM_PPTTEMPLATE_f">
  <a:themeElements>
    <a:clrScheme name="Tridium_New_ColorScheme">
      <a:dk1>
        <a:srgbClr val="3C3C3E"/>
      </a:dk1>
      <a:lt1>
        <a:sysClr val="window" lastClr="FFFFFF"/>
      </a:lt1>
      <a:dk2>
        <a:srgbClr val="2A75C2"/>
      </a:dk2>
      <a:lt2>
        <a:srgbClr val="FFFFFF"/>
      </a:lt2>
      <a:accent1>
        <a:srgbClr val="2A75C2"/>
      </a:accent1>
      <a:accent2>
        <a:srgbClr val="D01724"/>
      </a:accent2>
      <a:accent3>
        <a:srgbClr val="A7BD27"/>
      </a:accent3>
      <a:accent4>
        <a:srgbClr val="E57620"/>
      </a:accent4>
      <a:accent5>
        <a:srgbClr val="3B3B3D"/>
      </a:accent5>
      <a:accent6>
        <a:srgbClr val="FFFFFF"/>
      </a:accent6>
      <a:hlink>
        <a:srgbClr val="2A75C2"/>
      </a:hlink>
      <a:folHlink>
        <a:srgbClr val="E576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60D02C86C2A4AA268126516BF978F" ma:contentTypeVersion="0" ma:contentTypeDescription="Create a new document." ma:contentTypeScope="" ma:versionID="556f08a8e6dbe440da720f64515947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506C9-606A-4EF7-8FF2-76F3F66CE165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F78050-E1C0-4E08-B18A-459C45B19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A12AEA-2761-4FFE-8BA7-1B17D2ADF1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TRIDIUM_PPTTEMPLATE_f</Template>
  <TotalTime>5770</TotalTime>
  <Words>1177</Words>
  <Application>Microsoft Office PowerPoint</Application>
  <PresentationFormat>On-screen Show (4:3)</PresentationFormat>
  <Paragraphs>264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Gotham Narrow Light</vt:lpstr>
      <vt:lpstr>Helvetica</vt:lpstr>
      <vt:lpstr>Helvetica  </vt:lpstr>
      <vt:lpstr>Helvetica Light</vt:lpstr>
      <vt:lpstr>Lucida Grande</vt:lpstr>
      <vt:lpstr>Symbol</vt:lpstr>
      <vt:lpstr>Times</vt:lpstr>
      <vt:lpstr>TRIDIUM_PPTTEMPLATE_f</vt:lpstr>
      <vt:lpstr>Niagara 4 Features, compatibility &amp; licensing</vt:lpstr>
      <vt:lpstr>Topics</vt:lpstr>
      <vt:lpstr>PowerPoint Presentation</vt:lpstr>
      <vt:lpstr>User interface  UX framework</vt:lpstr>
      <vt:lpstr>User interface  Mobile</vt:lpstr>
      <vt:lpstr>User interface  SVG Graphics Library</vt:lpstr>
      <vt:lpstr>User interface  SVG Graphics Library</vt:lpstr>
      <vt:lpstr>User interface  SVG Graphics Library</vt:lpstr>
      <vt:lpstr>Find and visualize data  Tagging and search </vt:lpstr>
      <vt:lpstr>Find and visualize data  Navigation </vt:lpstr>
      <vt:lpstr>Find and visualize data  Dashboards</vt:lpstr>
      <vt:lpstr>Find and visualize data  Charts</vt:lpstr>
      <vt:lpstr>Faster integrations  Workbench improvements</vt:lpstr>
      <vt:lpstr>Faster integrations  Templates</vt:lpstr>
      <vt:lpstr>Security: new features</vt:lpstr>
      <vt:lpstr>Extensible platform  Developer support</vt:lpstr>
      <vt:lpstr>PowerPoint Presentation</vt:lpstr>
      <vt:lpstr>Niagara AX-Niagara 4 compatibility</vt:lpstr>
      <vt:lpstr>PowerPoint Presentation</vt:lpstr>
      <vt:lpstr>Software maintenance</vt:lpstr>
      <vt:lpstr>PowerPoint Presentation</vt:lpstr>
      <vt:lpstr>Simple capacity-based licensing</vt:lpstr>
      <vt:lpstr> Niagara 4 Certification Training  Certification Training is a prerequisite for purchasing Niagara 4  </vt:lpstr>
    </vt:vector>
  </TitlesOfParts>
  <Company>Honeywell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40pt</dc:title>
  <dc:creator>e816111</dc:creator>
  <cp:lastModifiedBy>Lohman, Ashley</cp:lastModifiedBy>
  <cp:revision>67</cp:revision>
  <dcterms:created xsi:type="dcterms:W3CDTF">2015-01-29T14:01:43Z</dcterms:created>
  <dcterms:modified xsi:type="dcterms:W3CDTF">2015-12-03T22:59:35Z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0x0101004C760D02C86C2A4AA268126516BF978F</vt:lpwstr>
  </property>
</Properties>
</file>